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78" r:id="rId17"/>
    <p:sldId id="262" r:id="rId18"/>
    <p:sldId id="263" r:id="rId19"/>
    <p:sldId id="264" r:id="rId20"/>
    <p:sldId id="280" r:id="rId21"/>
    <p:sldId id="283" r:id="rId22"/>
    <p:sldId id="287" r:id="rId23"/>
    <p:sldId id="289" r:id="rId24"/>
    <p:sldId id="281" r:id="rId25"/>
    <p:sldId id="276" r:id="rId26"/>
    <p:sldId id="277" r:id="rId27"/>
    <p:sldId id="285" r:id="rId28"/>
    <p:sldId id="286" r:id="rId29"/>
    <p:sldId id="291"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9" d="100"/>
          <a:sy n="79" d="100"/>
        </p:scale>
        <p:origin x="6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45716768"/>
        <c:axId val="245457496"/>
      </c:scatterChart>
      <c:valAx>
        <c:axId val="245716768"/>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45457496"/>
        <c:crosses val="autoZero"/>
        <c:crossBetween val="midCat"/>
      </c:valAx>
      <c:valAx>
        <c:axId val="24545749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45716768"/>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45382448"/>
        <c:axId val="245562672"/>
      </c:scatterChart>
      <c:valAx>
        <c:axId val="245382448"/>
        <c:scaling>
          <c:orientation val="minMax"/>
          <c:max val="950"/>
          <c:min val="450"/>
        </c:scaling>
        <c:delete val="0"/>
        <c:axPos val="b"/>
        <c:numFmt formatCode="General" sourceLinked="1"/>
        <c:majorTickMark val="out"/>
        <c:minorTickMark val="none"/>
        <c:tickLblPos val="nextTo"/>
        <c:crossAx val="245562672"/>
        <c:crosses val="autoZero"/>
        <c:crossBetween val="midCat"/>
      </c:valAx>
      <c:valAx>
        <c:axId val="245562672"/>
        <c:scaling>
          <c:orientation val="minMax"/>
          <c:min val="0"/>
        </c:scaling>
        <c:delete val="0"/>
        <c:axPos val="l"/>
        <c:majorGridlines/>
        <c:numFmt formatCode="General" sourceLinked="1"/>
        <c:majorTickMark val="out"/>
        <c:minorTickMark val="none"/>
        <c:tickLblPos val="nextTo"/>
        <c:crossAx val="245382448"/>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45541304"/>
        <c:axId val="245541688"/>
      </c:scatterChart>
      <c:valAx>
        <c:axId val="245541304"/>
        <c:scaling>
          <c:orientation val="minMax"/>
          <c:max val="950"/>
          <c:min val="450"/>
        </c:scaling>
        <c:delete val="0"/>
        <c:axPos val="b"/>
        <c:numFmt formatCode="General" sourceLinked="1"/>
        <c:majorTickMark val="out"/>
        <c:minorTickMark val="none"/>
        <c:tickLblPos val="nextTo"/>
        <c:crossAx val="245541688"/>
        <c:crosses val="autoZero"/>
        <c:crossBetween val="midCat"/>
      </c:valAx>
      <c:valAx>
        <c:axId val="245541688"/>
        <c:scaling>
          <c:orientation val="minMax"/>
          <c:min val="0"/>
        </c:scaling>
        <c:delete val="0"/>
        <c:axPos val="l"/>
        <c:majorGridlines/>
        <c:numFmt formatCode="General" sourceLinked="1"/>
        <c:majorTickMark val="out"/>
        <c:minorTickMark val="none"/>
        <c:tickLblPos val="nextTo"/>
        <c:crossAx val="2455413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45379080"/>
        <c:axId val="244963416"/>
      </c:scatterChart>
      <c:valAx>
        <c:axId val="245379080"/>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44963416"/>
        <c:crosses val="autoZero"/>
        <c:crossBetween val="midCat"/>
      </c:valAx>
      <c:valAx>
        <c:axId val="244963416"/>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45379080"/>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44964984"/>
        <c:axId val="244965376"/>
      </c:scatterChart>
      <c:valAx>
        <c:axId val="244964984"/>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44965376"/>
        <c:crosses val="autoZero"/>
        <c:crossBetween val="midCat"/>
      </c:valAx>
      <c:valAx>
        <c:axId val="244965376"/>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44964984"/>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44966160"/>
        <c:axId val="244966552"/>
      </c:scatterChart>
      <c:valAx>
        <c:axId val="244966160"/>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44966552"/>
        <c:crosses val="autoZero"/>
        <c:crossBetween val="midCat"/>
      </c:valAx>
      <c:valAx>
        <c:axId val="24496655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44966160"/>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5.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6.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416" y="2776492"/>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253048" y="5471336"/>
            <a:ext cx="4835611" cy="1535414"/>
          </a:xfrm>
        </p:spPr>
        <p:txBody>
          <a:bodyPr>
            <a:normAutofit/>
          </a:bodyPr>
          <a:lstStyle/>
          <a:p>
            <a:pPr marL="0" indent="0" algn="r">
              <a:buNone/>
            </a:pPr>
            <a:r>
              <a:rPr lang="en-US" sz="2400" i="1" dirty="0" smtClean="0"/>
              <a:t>R-Band of Mare Serenitatis, top center of image, </a:t>
            </a:r>
            <a:r>
              <a:rPr lang="en-US" sz="2400" i="1" dirty="0"/>
              <a:t>and Mare </a:t>
            </a:r>
            <a:r>
              <a:rPr lang="en-US" sz="2400" i="1" dirty="0" err="1" smtClean="0"/>
              <a:t>Tranquillitatis</a:t>
            </a:r>
            <a:r>
              <a:rPr lang="en-US" sz="2400" i="1" dirty="0" smtClean="0"/>
              <a:t>, right. </a:t>
            </a:r>
            <a:endParaRPr lang="en-GB"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
        <p:nvSpPr>
          <p:cNvPr id="15" name="TextBox 14"/>
          <p:cNvSpPr txBox="1"/>
          <p:nvPr/>
        </p:nvSpPr>
        <p:spPr>
          <a:xfrm>
            <a:off x="253416" y="3744390"/>
            <a:ext cx="6140625" cy="923330"/>
          </a:xfrm>
          <a:prstGeom prst="rect">
            <a:avLst/>
          </a:prstGeom>
          <a:noFill/>
        </p:spPr>
        <p:txBody>
          <a:bodyPr wrap="square" rtlCol="0">
            <a:spAutoFit/>
          </a:bodyPr>
          <a:lstStyle/>
          <a:p>
            <a:r>
              <a:rPr lang="en-GB" dirty="0" smtClean="0"/>
              <a:t>Only use small area of these images where they aren’t saturated or suffering from other effects </a:t>
            </a:r>
            <a:r>
              <a:rPr lang="en-GB" dirty="0" smtClean="0">
                <a:solidFill>
                  <a:srgbClr val="FFFF00"/>
                </a:solidFill>
              </a:rPr>
              <a:t>(Tom, any other reason?)</a:t>
            </a:r>
            <a:endParaRPr lang="en-GB" dirty="0">
              <a:solidFill>
                <a:srgbClr val="FFFF00"/>
              </a:solidFill>
            </a:endParaRPr>
          </a:p>
        </p:txBody>
      </p:sp>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670535" y="814264"/>
            <a:ext cx="6847913" cy="1200329"/>
          </a:xfrm>
          <a:prstGeom prst="rect">
            <a:avLst/>
          </a:prstGeom>
          <a:noFill/>
        </p:spPr>
        <p:txBody>
          <a:bodyPr wrap="square" rtlCol="0">
            <a:spAutoFit/>
          </a:bodyPr>
          <a:lstStyle/>
          <a:p>
            <a:r>
              <a:rPr lang="en-GB" sz="3600" dirty="0" smtClean="0"/>
              <a:t>Comparing to known spectra for calibration </a:t>
            </a:r>
            <a:endParaRPr lang="en-GB" sz="3600" dirty="0"/>
          </a:p>
        </p:txBody>
      </p:sp>
    </p:spTree>
    <p:extLst>
      <p:ext uri="{BB962C8B-B14F-4D97-AF65-F5344CB8AC3E}">
        <p14:creationId xmlns:p14="http://schemas.microsoft.com/office/powerpoint/2010/main" val="3063249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623045" y="1986989"/>
            <a:ext cx="4986108" cy="4351338"/>
          </a:xfrm>
        </p:spPr>
        <p:txBody>
          <a:bodyPr/>
          <a:lstStyle/>
          <a:p>
            <a:pPr marL="0" indent="0">
              <a:buNone/>
            </a:pPr>
            <a:r>
              <a:rPr lang="en-US" dirty="0" smtClean="0"/>
              <a:t>Combined the images to create RGB image where:</a:t>
            </a:r>
          </a:p>
          <a:p>
            <a:r>
              <a:rPr lang="en-US" dirty="0" smtClean="0"/>
              <a:t>Red represents </a:t>
            </a:r>
            <a:r>
              <a:rPr lang="en-US" dirty="0"/>
              <a:t>I-band, </a:t>
            </a:r>
            <a:endParaRPr lang="en-US" dirty="0" smtClean="0"/>
          </a:p>
          <a:p>
            <a:r>
              <a:rPr lang="en-US" dirty="0" smtClean="0"/>
              <a:t>Green </a:t>
            </a:r>
            <a:r>
              <a:rPr lang="en-US" dirty="0"/>
              <a:t>representing </a:t>
            </a:r>
            <a:r>
              <a:rPr lang="en-US" dirty="0" smtClean="0"/>
              <a:t>R-band</a:t>
            </a:r>
          </a:p>
          <a:p>
            <a:r>
              <a:rPr lang="en-US" dirty="0" smtClean="0"/>
              <a:t>Blue </a:t>
            </a:r>
            <a:r>
              <a:rPr lang="en-US" dirty="0"/>
              <a:t>representing </a:t>
            </a:r>
            <a:r>
              <a:rPr lang="en-US" dirty="0" smtClean="0"/>
              <a:t>B-band</a:t>
            </a:r>
          </a:p>
          <a:p>
            <a:pPr marL="0" indent="0">
              <a:buNone/>
            </a:pPr>
            <a:endParaRPr lang="en-US" dirty="0"/>
          </a:p>
          <a:p>
            <a:pPr marL="0" indent="0">
              <a:buNone/>
            </a:pPr>
            <a:r>
              <a:rPr lang="en-US" dirty="0" smtClean="0"/>
              <a:t>Other bands were too blurry or were saturated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153" y="2148354"/>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solidFill>
                  <a:srgbClr val="FFFF00"/>
                </a:solidFill>
              </a:rPr>
              <a:t>This is where i want ur stuffs tome, histogram comperson</a:t>
            </a:r>
            <a:endParaRPr lang="en-US" dirty="0">
              <a:solidFill>
                <a:srgbClr val="FFFF00"/>
              </a:solidFill>
            </a:endParaRPr>
          </a:p>
        </p:txBody>
      </p:sp>
    </p:spTree>
    <p:extLst>
      <p:ext uri="{BB962C8B-B14F-4D97-AF65-F5344CB8AC3E}">
        <p14:creationId xmlns:p14="http://schemas.microsoft.com/office/powerpoint/2010/main" val="2492453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3073120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
        <p:nvSpPr>
          <p:cNvPr id="20"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spTree>
    <p:extLst>
      <p:ext uri="{BB962C8B-B14F-4D97-AF65-F5344CB8AC3E}">
        <p14:creationId xmlns:p14="http://schemas.microsoft.com/office/powerpoint/2010/main" val="2180627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Tree>
    <p:extLst>
      <p:ext uri="{BB962C8B-B14F-4D97-AF65-F5344CB8AC3E}">
        <p14:creationId xmlns:p14="http://schemas.microsoft.com/office/powerpoint/2010/main" val="3463227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smtClean="0">
                <a:solidFill>
                  <a:srgbClr val="FFFF00"/>
                </a:solidFill>
              </a:rPr>
              <a:t>vignetting,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a:t>
            </a:r>
            <a:r>
              <a:rPr lang="nb-NO" sz="2000" dirty="0" smtClean="0"/>
              <a:t>picture</a:t>
            </a:r>
          </a:p>
          <a:p>
            <a:pPr marL="0" indent="0">
              <a:buNone/>
            </a:pPr>
            <a:r>
              <a:rPr lang="nb-NO" sz="2000" dirty="0" smtClean="0"/>
              <a:t>Flat-field images is a technice to reduce vignetting</a:t>
            </a:r>
            <a:endParaRPr lang="nb-NO" sz="2000" dirty="0" smtClean="0"/>
          </a:p>
          <a:p>
            <a:pPr marL="0" indent="0">
              <a:buNone/>
            </a:pPr>
            <a:r>
              <a:rPr lang="nb-NO" sz="2000" dirty="0" smtClean="0"/>
              <a:t>Also </a:t>
            </a:r>
            <a:r>
              <a:rPr lang="nb-NO" sz="2000" dirty="0" smtClean="0"/>
              <a:t>removes any dust rings</a:t>
            </a:r>
          </a:p>
          <a:p>
            <a:pPr marL="0" indent="0">
              <a:buNone/>
            </a:pPr>
            <a:r>
              <a:rPr lang="nb-NO" sz="2000" dirty="0" smtClean="0">
                <a:solidFill>
                  <a:srgbClr val="FFFF00"/>
                </a:solidFill>
              </a:rPr>
              <a:t>«Toms picture of Tonys dust rings»</a:t>
            </a:r>
            <a:endParaRPr lang="en-US" sz="2000" dirty="0">
              <a:solidFill>
                <a:srgbClr val="FFFF00"/>
              </a:solidFill>
            </a:endParaRPr>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vignetting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62821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made lenses</a:t>
            </a:r>
          </a:p>
          <a:p>
            <a:r>
              <a:rPr lang="nb-NO" dirty="0" smtClean="0">
                <a:solidFill>
                  <a:prstClr val="black"/>
                </a:solidFill>
              </a:rPr>
              <a:t>Different reflective </a:t>
            </a:r>
            <a:r>
              <a:rPr lang="nb-NO" dirty="0" smtClean="0">
                <a:solidFill>
                  <a:prstClr val="black"/>
                </a:solidFill>
              </a:rPr>
              <a:t>indices</a:t>
            </a:r>
          </a:p>
          <a:p>
            <a:r>
              <a:rPr lang="nb-NO" dirty="0" smtClean="0">
                <a:solidFill>
                  <a:prstClr val="black"/>
                </a:solidFill>
              </a:rPr>
              <a:t>Seen in strong contrast</a:t>
            </a:r>
          </a:p>
          <a:p>
            <a:pPr marL="0" indent="0">
              <a:buNone/>
            </a:pPr>
            <a:endParaRPr lang="nb-NO" dirty="0">
              <a:solidFill>
                <a:prstClr val="black"/>
              </a:solidFill>
            </a:endParaRPr>
          </a:p>
          <a:p>
            <a:pPr marL="0" indent="0">
              <a:buNone/>
            </a:pPr>
            <a:r>
              <a:rPr lang="nb-NO" dirty="0" smtClean="0">
                <a:solidFill>
                  <a:prstClr val="black"/>
                </a:solidFill>
              </a:rPr>
              <a:t>Effects are probably negligable in this experiment </a:t>
            </a: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7078532" cy="4351338"/>
          </a:xfrm>
        </p:spPr>
        <p:txBody>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our atmosphere will affect our images </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rPr>
              <a:t>When taking raw pictures</a:t>
            </a:r>
            <a:endParaRPr lang="en-GB" dirty="0">
              <a:solidFill>
                <a:srgbClr val="FFFF00"/>
              </a:solidFill>
            </a:endParaRPr>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solidFill>
                  <a:srgbClr val="FFFF00"/>
                </a:solidFill>
              </a:rPr>
              <a:t>Remember </a:t>
            </a:r>
            <a:r>
              <a:rPr lang="en-US" dirty="0">
                <a:solidFill>
                  <a:srgbClr val="FFFF00"/>
                </a:solidFill>
              </a:rPr>
              <a:t>disclaimer to say we have not calibrated our pictures:</a:t>
            </a:r>
            <a:endParaRPr lang="en-GB" dirty="0">
              <a:solidFill>
                <a:srgbClr val="FFFF00"/>
              </a:solidFill>
            </a:endParaRPr>
          </a:p>
          <a:p>
            <a:r>
              <a:rPr lang="en-US" dirty="0">
                <a:solidFill>
                  <a:srgbClr val="FFFF00"/>
                </a:solidFill>
              </a:rPr>
              <a:t>(Tom’s pictures and graphs that take into account earth’s atmosphere, as it will effect absorption bands</a:t>
            </a:r>
            <a:r>
              <a:rPr lang="en-US" dirty="0" smtClean="0">
                <a:solidFill>
                  <a:srgbClr val="FFFF00"/>
                </a:solidFill>
              </a:rPr>
              <a:t>)</a:t>
            </a:r>
            <a:endParaRPr lang="en-GB" dirty="0">
              <a:solidFill>
                <a:srgbClr val="FFFF00"/>
              </a:solidFill>
            </a:endParaRPr>
          </a:p>
          <a:p>
            <a:r>
              <a:rPr lang="en-US" dirty="0">
                <a:solidFill>
                  <a:srgbClr val="FFFF00"/>
                </a:solidFill>
              </a:rPr>
              <a:t> </a:t>
            </a:r>
            <a:r>
              <a:rPr lang="en-US" dirty="0" smtClean="0">
                <a:solidFill>
                  <a:srgbClr val="FFFF00"/>
                </a:solidFill>
              </a:rPr>
              <a:t>Light pollution also needs to be taken into account(clearer sky)</a:t>
            </a:r>
            <a:endParaRPr lang="en-GB" dirty="0">
              <a:solidFill>
                <a:srgbClr val="FFFF00"/>
              </a:solidFill>
            </a:endParaRPr>
          </a:p>
        </p:txBody>
      </p:sp>
    </p:spTree>
    <p:extLst>
      <p:ext uri="{BB962C8B-B14F-4D97-AF65-F5344CB8AC3E}">
        <p14:creationId xmlns:p14="http://schemas.microsoft.com/office/powerpoint/2010/main" val="2334797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920</Words>
  <Application>Microsoft Office PowerPoint</Application>
  <PresentationFormat>Widescreen</PresentationFormat>
  <Paragraphs>114</Paragraphs>
  <Slides>26</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26</vt:i4>
      </vt:variant>
    </vt:vector>
  </HeadingPairs>
  <TitlesOfParts>
    <vt:vector size="34"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PowerPoint Presentation</vt:lpstr>
      <vt:lpstr>False Colour Imaging</vt:lpstr>
      <vt:lpstr>PowerPoint Presentation</vt:lpstr>
      <vt:lpstr>PowerPoint Presentation</vt:lpstr>
      <vt:lpstr>Comparing Different mare and highland</vt:lpstr>
      <vt:lpstr>Finding Mineral Absorption Bands</vt:lpstr>
      <vt:lpstr>Finding 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Clouds/Atmospheric Effects</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Even Almås</cp:lastModifiedBy>
  <cp:revision>144</cp:revision>
  <dcterms:created xsi:type="dcterms:W3CDTF">2016-02-19T14:38:03Z</dcterms:created>
  <dcterms:modified xsi:type="dcterms:W3CDTF">2016-02-25T13:19:49Z</dcterms:modified>
</cp:coreProperties>
</file>